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4"/>
  </p:notesMasterIdLst>
  <p:sldIdLst>
    <p:sldId id="694" r:id="rId3"/>
    <p:sldId id="726" r:id="rId4"/>
    <p:sldId id="731" r:id="rId5"/>
    <p:sldId id="732" r:id="rId6"/>
    <p:sldId id="706" r:id="rId7"/>
    <p:sldId id="733" r:id="rId8"/>
    <p:sldId id="734" r:id="rId9"/>
    <p:sldId id="728" r:id="rId10"/>
    <p:sldId id="729" r:id="rId11"/>
    <p:sldId id="730" r:id="rId12"/>
    <p:sldId id="736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3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B5"/>
    <a:srgbClr val="490C66"/>
    <a:srgbClr val="F42434"/>
    <a:srgbClr val="F7A700"/>
    <a:srgbClr val="0055B8"/>
    <a:srgbClr val="2A2A65"/>
    <a:srgbClr val="1A8FC2"/>
    <a:srgbClr val="D4010F"/>
    <a:srgbClr val="CD000C"/>
    <a:srgbClr val="E9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5" autoAdjust="0"/>
    <p:restoredTop sz="95342" autoAdjust="0"/>
  </p:normalViewPr>
  <p:slideViewPr>
    <p:cSldViewPr snapToObjects="1">
      <p:cViewPr varScale="1">
        <p:scale>
          <a:sx n="87" d="100"/>
          <a:sy n="87" d="100"/>
        </p:scale>
        <p:origin x="840" y="54"/>
      </p:cViewPr>
      <p:guideLst>
        <p:guide orient="horz" pos="164"/>
        <p:guide pos="158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8D9CB6-88DE-A545-A311-1C9E21A9F82C}" type="datetimeFigureOut">
              <a:rPr lang="es-ES" smtClean="0"/>
              <a:t>18/03/2019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156E5-88CF-464F-8E0D-0A7597D8745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143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5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7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>
            <a:off x="-166255" y="6762104"/>
            <a:ext cx="6322431" cy="123280"/>
          </a:xfrm>
          <a:prstGeom prst="rect">
            <a:avLst/>
          </a:prstGeom>
          <a:solidFill>
            <a:srgbClr val="490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3"/>
          <a:srcRect l="6136" t="45758" r="75909" b="39293"/>
          <a:stretch/>
        </p:blipFill>
        <p:spPr>
          <a:xfrm>
            <a:off x="193931" y="211802"/>
            <a:ext cx="1641765" cy="76892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 flipH="1">
            <a:off x="6156176" y="6762104"/>
            <a:ext cx="1008112" cy="123280"/>
          </a:xfrm>
          <a:prstGeom prst="rect">
            <a:avLst/>
          </a:prstGeom>
          <a:solidFill>
            <a:srgbClr val="00A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 flipH="1">
            <a:off x="7164288" y="6762104"/>
            <a:ext cx="1008112" cy="123280"/>
          </a:xfrm>
          <a:prstGeom prst="rect">
            <a:avLst/>
          </a:prstGeom>
          <a:solidFill>
            <a:srgbClr val="F7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 flipH="1">
            <a:off x="8172400" y="6762104"/>
            <a:ext cx="1008112" cy="123280"/>
          </a:xfrm>
          <a:prstGeom prst="rect">
            <a:avLst/>
          </a:prstGeom>
          <a:solidFill>
            <a:srgbClr val="F42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2700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3"/>
          <a:srcRect l="6136" t="45758" r="75909" b="39293"/>
          <a:stretch/>
        </p:blipFill>
        <p:spPr>
          <a:xfrm>
            <a:off x="7812360" y="116632"/>
            <a:ext cx="1152128" cy="53960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>
            <a:off x="-166255" y="6762104"/>
            <a:ext cx="6322431" cy="123280"/>
          </a:xfrm>
          <a:prstGeom prst="rect">
            <a:avLst/>
          </a:prstGeom>
          <a:solidFill>
            <a:srgbClr val="490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 flipH="1">
            <a:off x="6156176" y="6762104"/>
            <a:ext cx="1008112" cy="123280"/>
          </a:xfrm>
          <a:prstGeom prst="rect">
            <a:avLst/>
          </a:prstGeom>
          <a:solidFill>
            <a:srgbClr val="00A5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 flipH="1">
            <a:off x="7164288" y="6762104"/>
            <a:ext cx="1008112" cy="123280"/>
          </a:xfrm>
          <a:prstGeom prst="rect">
            <a:avLst/>
          </a:prstGeom>
          <a:solidFill>
            <a:srgbClr val="F7A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315486D-7429-9649-B66D-BE728C62E2D1}"/>
              </a:ext>
            </a:extLst>
          </p:cNvPr>
          <p:cNvSpPr/>
          <p:nvPr userDrawn="1"/>
        </p:nvSpPr>
        <p:spPr>
          <a:xfrm flipH="1">
            <a:off x="8172400" y="6762104"/>
            <a:ext cx="1008112" cy="123280"/>
          </a:xfrm>
          <a:prstGeom prst="rect">
            <a:avLst/>
          </a:prstGeom>
          <a:solidFill>
            <a:srgbClr val="F42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95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oreca.cl/yo-veng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034522D-8670-9540-8554-41839D8F51BE}"/>
              </a:ext>
            </a:extLst>
          </p:cNvPr>
          <p:cNvSpPr txBox="1"/>
          <p:nvPr/>
        </p:nvSpPr>
        <p:spPr>
          <a:xfrm>
            <a:off x="1115616" y="2758100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YO VENGO</a:t>
            </a:r>
          </a:p>
          <a:p>
            <a:r>
              <a:rPr lang="es-CL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Programa de Asistencia Escolar</a:t>
            </a:r>
          </a:p>
        </p:txBody>
      </p:sp>
    </p:spTree>
    <p:extLst>
      <p:ext uri="{BB962C8B-B14F-4D97-AF65-F5344CB8AC3E}">
        <p14:creationId xmlns:p14="http://schemas.microsoft.com/office/powerpoint/2010/main" val="187356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69EE5C-5EF6-7E42-B116-2D2466E9CAC4}"/>
              </a:ext>
            </a:extLst>
          </p:cNvPr>
          <p:cNvSpPr txBox="1"/>
          <p:nvPr/>
        </p:nvSpPr>
        <p:spPr>
          <a:xfrm>
            <a:off x="472967" y="1015794"/>
            <a:ext cx="7987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INICIATIVAS DEL COLEGIO PARA PROMOVER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 </a:t>
            </a:r>
            <a:r>
              <a:rPr lang="es-CL" sz="2800" b="1" dirty="0">
                <a:solidFill>
                  <a:srgbClr val="490C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ASISTENCIA ESCOLAR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B14217-D32D-704E-8C35-7E217DFA19BA}"/>
              </a:ext>
            </a:extLst>
          </p:cNvPr>
          <p:cNvSpPr txBox="1"/>
          <p:nvPr/>
        </p:nvSpPr>
        <p:spPr>
          <a:xfrm>
            <a:off x="1043609" y="2557353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chemeClr val="accent6"/>
              </a:buClr>
              <a:buSzPct val="100000"/>
            </a:pP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Como colegio este año tenemos muchas ideas para promover la asistencia y enfrentar el ausentismo crónico, que son parte del programa Yo Vengo. </a:t>
            </a:r>
          </a:p>
          <a:p>
            <a:pPr lvl="0" algn="just">
              <a:buClr>
                <a:schemeClr val="accent6"/>
              </a:buClr>
              <a:buSzPct val="100000"/>
            </a:pPr>
            <a:endParaRPr lang="es-MX" sz="2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buClr>
                <a:schemeClr val="accent6"/>
              </a:buClr>
              <a:buSzPct val="100000"/>
            </a:pP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Realizaremos una campaña de lanzamiento, concursos y premios mensuales a la asistencia, una campaña de invierno y pondremos a su disposición materiales y carteles para las salas. </a:t>
            </a:r>
          </a:p>
          <a:p>
            <a:pPr lvl="0" algn="just">
              <a:buClr>
                <a:schemeClr val="accent6"/>
              </a:buClr>
              <a:buSzPct val="100000"/>
            </a:pPr>
            <a:endParaRPr lang="es-MX" sz="2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buClr>
                <a:schemeClr val="accent6"/>
              </a:buClr>
              <a:buSzPct val="100000"/>
            </a:pP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CE905D7-6B2E-4BDF-A3B4-5319E2834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556792"/>
            <a:ext cx="1371090" cy="508518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527D01-6205-4B30-B295-1BC346CB5D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13" t="13325" r="15156" b="51825"/>
          <a:stretch/>
        </p:blipFill>
        <p:spPr>
          <a:xfrm>
            <a:off x="179512" y="5296018"/>
            <a:ext cx="3179503" cy="13581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464F308-6BDB-4A9D-904E-56D824880C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09" t="52366" r="16113" b="8592"/>
          <a:stretch/>
        </p:blipFill>
        <p:spPr>
          <a:xfrm>
            <a:off x="3491880" y="5244765"/>
            <a:ext cx="2941179" cy="14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3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69EE5C-5EF6-7E42-B116-2D2466E9CAC4}"/>
              </a:ext>
            </a:extLst>
          </p:cNvPr>
          <p:cNvSpPr txBox="1"/>
          <p:nvPr/>
        </p:nvSpPr>
        <p:spPr>
          <a:xfrm>
            <a:off x="472967" y="1015794"/>
            <a:ext cx="7987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¿QUÉ ESPERAMOS DE USTEDES PARA PROMOVER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LA </a:t>
            </a:r>
            <a:r>
              <a:rPr lang="es-CL" sz="2800" b="1" dirty="0">
                <a:solidFill>
                  <a:srgbClr val="490C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ASISTENCIA ESCOLAR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?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B14217-D32D-704E-8C35-7E217DFA19BA}"/>
              </a:ext>
            </a:extLst>
          </p:cNvPr>
          <p:cNvSpPr txBox="1"/>
          <p:nvPr/>
        </p:nvSpPr>
        <p:spPr>
          <a:xfrm>
            <a:off x="1043608" y="2557353"/>
            <a:ext cx="684076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Clr>
                <a:schemeClr val="accent6"/>
              </a:buClr>
              <a:buSzPct val="100000"/>
            </a:pPr>
            <a:r>
              <a:rPr lang="es-MX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Apoyar al equipo directivo </a:t>
            </a: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todas las iniciativas y campañas.</a:t>
            </a:r>
          </a:p>
          <a:p>
            <a:pPr lvl="0" algn="just">
              <a:buClr>
                <a:schemeClr val="accent6"/>
              </a:buClr>
              <a:buSzPct val="100000"/>
            </a:pPr>
            <a:endParaRPr lang="es-MX" sz="2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buClr>
                <a:schemeClr val="accent6"/>
              </a:buClr>
              <a:buSzPct val="100000"/>
            </a:pP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Ingresar al </a:t>
            </a:r>
            <a:r>
              <a:rPr lang="es-MX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sitio web de Yo Vengo </a:t>
            </a: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informarse más sobre el programa, buscar nuevas ideas para promover la asistencia en sus cursos y estrategias específicas para enfrentar los casos de ausentismo. </a:t>
            </a:r>
          </a:p>
          <a:p>
            <a:pPr lvl="0" algn="just">
              <a:buClr>
                <a:schemeClr val="accent6"/>
              </a:buClr>
              <a:buSzPct val="100000"/>
            </a:pPr>
            <a:b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http://www.astoreca.cl/yo-vengo/</a:t>
            </a:r>
            <a:endParaRPr lang="es-MX" sz="2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buClr>
                <a:schemeClr val="accent6"/>
              </a:buClr>
              <a:buSzPct val="100000"/>
            </a:pPr>
            <a:endParaRPr lang="es-MX" sz="2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>
              <a:buClr>
                <a:schemeClr val="accent6"/>
              </a:buClr>
              <a:buSzPct val="100000"/>
            </a:pPr>
            <a:r>
              <a:rPr lang="es-MX" sz="20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Compartir sus propias iniciativas </a:t>
            </a: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cuando tengan resultados exitosos, para ayudar a otros profesores en la tarea de promover la asistencia.</a:t>
            </a:r>
          </a:p>
          <a:p>
            <a:pPr lvl="0" algn="just">
              <a:buClr>
                <a:schemeClr val="accent6"/>
              </a:buClr>
              <a:buSzPct val="100000"/>
            </a:pP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587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69EE5C-5EF6-7E42-B116-2D2466E9CAC4}"/>
              </a:ext>
            </a:extLst>
          </p:cNvPr>
          <p:cNvSpPr txBox="1"/>
          <p:nvPr/>
        </p:nvSpPr>
        <p:spPr>
          <a:xfrm>
            <a:off x="472967" y="1015794"/>
            <a:ext cx="5971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t>¿QUÉ ES LA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490C66"/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t>ASISTENCIA ESCOLAR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t>? 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B14217-D32D-704E-8C35-7E217DFA19BA}"/>
              </a:ext>
            </a:extLst>
          </p:cNvPr>
          <p:cNvSpPr txBox="1"/>
          <p:nvPr/>
        </p:nvSpPr>
        <p:spPr>
          <a:xfrm>
            <a:off x="1115715" y="2348880"/>
            <a:ext cx="69125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42434"/>
              </a:buClr>
              <a:buSzPct val="90000"/>
              <a:defRPr/>
            </a:pPr>
            <a:r>
              <a:rPr lang="es-MX" sz="200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asistencia escolar es un indicador que se refiere a la cantidad de días que un estudiante asiste a clases, </a:t>
            </a:r>
            <a:br>
              <a:rPr lang="es-MX" sz="200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00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 relación con el total de jornadas escolares oficiales de un año.</a:t>
            </a:r>
            <a:br>
              <a:rPr lang="es-MX" sz="200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000" i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MX" sz="20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(Agencia de la Calidad de la Educación, 2014)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2434"/>
              </a:buClr>
              <a:buSzPct val="90000"/>
              <a:buFontTx/>
              <a:buNone/>
              <a:tabLst/>
              <a:defRPr/>
            </a:pPr>
            <a:b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b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2434"/>
              </a:buClr>
              <a:buSzPct val="90000"/>
              <a:buFontTx/>
              <a:buNone/>
              <a:tabLst/>
              <a:defRPr/>
            </a:pP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CCC47789-7F21-4FEC-A9F2-4F3D9B58EA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25060" r="54725" b="6548"/>
          <a:stretch/>
        </p:blipFill>
        <p:spPr>
          <a:xfrm>
            <a:off x="1691680" y="321531"/>
            <a:ext cx="5760640" cy="621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6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BECE1246-CB6F-41E0-9255-406970AA0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75" t="16040" r="2750" b="9012"/>
          <a:stretch/>
        </p:blipFill>
        <p:spPr>
          <a:xfrm>
            <a:off x="1736611" y="87238"/>
            <a:ext cx="5670777" cy="647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7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69EE5C-5EF6-7E42-B116-2D2466E9CAC4}"/>
              </a:ext>
            </a:extLst>
          </p:cNvPr>
          <p:cNvSpPr txBox="1"/>
          <p:nvPr/>
        </p:nvSpPr>
        <p:spPr>
          <a:xfrm>
            <a:off x="472967" y="1015794"/>
            <a:ext cx="5971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t>¿QUÉ ES EL </a:t>
            </a:r>
            <a:r>
              <a:rPr kumimoji="0" lang="es-CL" sz="2800" b="1" i="0" u="none" strike="noStrike" kern="1200" cap="none" spc="0" normalizeH="0" baseline="0" noProof="0" dirty="0">
                <a:ln>
                  <a:noFill/>
                </a:ln>
                <a:solidFill>
                  <a:srgbClr val="490C66"/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t>AUSENTISMO CRÓNICO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77"/>
                <a:ea typeface="+mn-ea"/>
                <a:cs typeface="+mn-cs"/>
              </a:rPr>
              <a:t>? 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B14217-D32D-704E-8C35-7E217DFA19BA}"/>
              </a:ext>
            </a:extLst>
          </p:cNvPr>
          <p:cNvSpPr txBox="1"/>
          <p:nvPr/>
        </p:nvSpPr>
        <p:spPr>
          <a:xfrm>
            <a:off x="1115715" y="2492896"/>
            <a:ext cx="6912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2434"/>
              </a:buClr>
              <a:buSzPct val="90000"/>
              <a:buFontTx/>
              <a:buNone/>
              <a:tabLst/>
              <a:defRPr/>
            </a:pPr>
            <a: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 denomina Ausentismo Crónico cuando un alumno falta al colegio un 10% o más en el año, con o sin justificación. </a:t>
            </a:r>
            <a:br>
              <a:rPr kumimoji="0" lang="es-MX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2434"/>
              </a:buClr>
              <a:buSzPct val="90000"/>
              <a:buFontTx/>
              <a:buNone/>
              <a:tabLst/>
              <a:defRPr/>
            </a:pPr>
            <a:endParaRPr kumimoji="0" lang="es-MX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07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texto&#10;&#10;Descripción generada automáticamente">
            <a:extLst>
              <a:ext uri="{FF2B5EF4-FFF2-40B4-BE49-F238E27FC236}">
                <a16:creationId xmlns:a16="http://schemas.microsoft.com/office/drawing/2014/main" id="{7590483E-544B-4C5D-9573-BD5E1B5BC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7" t="14301" r="51043" b="6950"/>
          <a:stretch/>
        </p:blipFill>
        <p:spPr>
          <a:xfrm>
            <a:off x="2015716" y="286028"/>
            <a:ext cx="5004556" cy="62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0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texto&#10;&#10;Descripción generada automáticamente">
            <a:extLst>
              <a:ext uri="{FF2B5EF4-FFF2-40B4-BE49-F238E27FC236}">
                <a16:creationId xmlns:a16="http://schemas.microsoft.com/office/drawing/2014/main" id="{3395F02B-5DC2-4E99-9321-38B904949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08" t="14300" r="-1" b="2528"/>
          <a:stretch/>
        </p:blipFill>
        <p:spPr>
          <a:xfrm>
            <a:off x="2060745" y="161352"/>
            <a:ext cx="5022510" cy="653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6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69EE5C-5EF6-7E42-B116-2D2466E9CAC4}"/>
              </a:ext>
            </a:extLst>
          </p:cNvPr>
          <p:cNvSpPr txBox="1"/>
          <p:nvPr/>
        </p:nvSpPr>
        <p:spPr>
          <a:xfrm>
            <a:off x="472967" y="1015794"/>
            <a:ext cx="798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NUESTRAS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CIFRAS DE </a:t>
            </a:r>
            <a:r>
              <a:rPr lang="es-CL" sz="2800" b="1" dirty="0">
                <a:solidFill>
                  <a:srgbClr val="490C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ASISTENCIA ESCOLAR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B14217-D32D-704E-8C35-7E217DFA19BA}"/>
              </a:ext>
            </a:extLst>
          </p:cNvPr>
          <p:cNvSpPr txBox="1"/>
          <p:nvPr/>
        </p:nvSpPr>
        <p:spPr>
          <a:xfrm>
            <a:off x="1043608" y="2557353"/>
            <a:ext cx="7128593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chemeClr val="accent6"/>
              </a:buClr>
              <a:buSzPct val="100000"/>
            </a:pPr>
            <a:r>
              <a:rPr lang="es-MX" sz="2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Nuestro colegio tiene actualmente </a:t>
            </a:r>
          </a:p>
          <a:p>
            <a:pPr lvl="0" algn="ctr">
              <a:lnSpc>
                <a:spcPct val="150000"/>
              </a:lnSpc>
              <a:buClr>
                <a:schemeClr val="accent6"/>
              </a:buClr>
              <a:buSzPct val="100000"/>
            </a:pPr>
            <a:r>
              <a:rPr lang="es-MX" sz="2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 __ % de asistencia escolar.</a:t>
            </a:r>
          </a:p>
          <a:p>
            <a:pPr marL="285750" lvl="0" indent="-285750" algn="ctr">
              <a:lnSpc>
                <a:spcPct val="150000"/>
              </a:lnSpc>
              <a:buClr>
                <a:schemeClr val="accent6"/>
              </a:buClr>
              <a:buSzPct val="100000"/>
              <a:buFont typeface="Hiragino Sans W3" panose="020B0300000000000000" pitchFamily="34" charset="-128"/>
              <a:buChar char="◉"/>
            </a:pPr>
            <a:endParaRPr lang="es-MX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lnSpc>
                <a:spcPct val="150000"/>
              </a:lnSpc>
              <a:buClr>
                <a:schemeClr val="accent6"/>
              </a:buClr>
              <a:buSzPct val="100000"/>
            </a:pPr>
            <a:endParaRPr lang="es-MX" sz="2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09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69EE5C-5EF6-7E42-B116-2D2466E9CAC4}"/>
              </a:ext>
            </a:extLst>
          </p:cNvPr>
          <p:cNvSpPr txBox="1"/>
          <p:nvPr/>
        </p:nvSpPr>
        <p:spPr>
          <a:xfrm>
            <a:off x="472967" y="1015794"/>
            <a:ext cx="7987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F</a:t>
            </a:r>
            <a:r>
              <a:rPr lang="es-CL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IJAR UNA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META DE </a:t>
            </a:r>
            <a:r>
              <a:rPr lang="es-CL" sz="2800" b="1" dirty="0">
                <a:solidFill>
                  <a:srgbClr val="490C66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ASISTENCIA ESCOLAR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Calibri" panose="020F0502020204030204" pitchFamily="34" charset="0"/>
              </a:rPr>
              <a:t> 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490C66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B14217-D32D-704E-8C35-7E217DFA19BA}"/>
              </a:ext>
            </a:extLst>
          </p:cNvPr>
          <p:cNvSpPr txBox="1"/>
          <p:nvPr/>
        </p:nvSpPr>
        <p:spPr>
          <a:xfrm>
            <a:off x="1043608" y="2557353"/>
            <a:ext cx="7128593" cy="271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chemeClr val="accent6"/>
              </a:buClr>
              <a:buSzPct val="100000"/>
            </a:pPr>
            <a:r>
              <a:rPr lang="es-MX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Nuestra meta de asistencia como colegio </a:t>
            </a:r>
          </a:p>
          <a:p>
            <a:pPr lvl="0" algn="ctr">
              <a:lnSpc>
                <a:spcPct val="150000"/>
              </a:lnSpc>
              <a:buClr>
                <a:schemeClr val="accent6"/>
              </a:buClr>
              <a:buSzPct val="100000"/>
            </a:pPr>
            <a:r>
              <a:rPr lang="es-MX" sz="2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 este año es __ %</a:t>
            </a:r>
          </a:p>
          <a:p>
            <a:pPr lvl="0" algn="ctr">
              <a:lnSpc>
                <a:spcPct val="150000"/>
              </a:lnSpc>
              <a:buClr>
                <a:schemeClr val="accent6"/>
              </a:buClr>
              <a:buSzPct val="100000"/>
            </a:pPr>
            <a:endParaRPr lang="es-MX" sz="20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ctr">
              <a:lnSpc>
                <a:spcPct val="150000"/>
              </a:lnSpc>
              <a:buClr>
                <a:schemeClr val="accent6"/>
              </a:buClr>
              <a:buSzPct val="100000"/>
            </a:pPr>
            <a:r>
              <a:rPr lang="es-MX" sz="2400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¡NOS COMPROMETEMOS A TRABAJAR JUNTOS POR LA ASISTENCIA!</a:t>
            </a:r>
            <a:endParaRPr lang="es-MX" sz="20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900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Personalizado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030A0"/>
      </a:accent1>
      <a:accent2>
        <a:srgbClr val="EF3939"/>
      </a:accent2>
      <a:accent3>
        <a:srgbClr val="2DB8B5"/>
      </a:accent3>
      <a:accent4>
        <a:srgbClr val="FCAF04"/>
      </a:accent4>
      <a:accent5>
        <a:srgbClr val="2DB8B5"/>
      </a:accent5>
      <a:accent6>
        <a:srgbClr val="FCAF04"/>
      </a:accent6>
      <a:hlink>
        <a:srgbClr val="7030A0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9636</TotalTime>
  <Words>229</Words>
  <Application>Microsoft Office PowerPoint</Application>
  <PresentationFormat>Presentación en pantalla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Hiragino Sans W3</vt:lpstr>
      <vt:lpstr>Source Sans Pro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Tomas Cavagnaro</dc:creator>
  <cp:lastModifiedBy>Margarita Vial</cp:lastModifiedBy>
  <cp:revision>467</cp:revision>
  <dcterms:created xsi:type="dcterms:W3CDTF">2014-11-03T18:38:02Z</dcterms:created>
  <dcterms:modified xsi:type="dcterms:W3CDTF">2019-03-18T12:45:03Z</dcterms:modified>
</cp:coreProperties>
</file>